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8" r:id="rId4"/>
    <p:sldId id="259" r:id="rId5"/>
    <p:sldId id="260" r:id="rId6"/>
    <p:sldId id="261" r:id="rId7"/>
    <p:sldId id="262" r:id="rId8"/>
    <p:sldId id="273" r:id="rId9"/>
    <p:sldId id="277" r:id="rId10"/>
    <p:sldId id="272" r:id="rId11"/>
    <p:sldId id="270" r:id="rId12"/>
    <p:sldId id="271" r:id="rId13"/>
    <p:sldId id="275" r:id="rId14"/>
    <p:sldId id="276" r:id="rId15"/>
    <p:sldId id="274" r:id="rId16"/>
    <p:sldId id="264"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p:scale>
          <a:sx n="82" d="100"/>
          <a:sy n="82" d="100"/>
        </p:scale>
        <p:origin x="-1020"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7586" name="Group 2"/>
          <p:cNvGrpSpPr>
            <a:grpSpLocks/>
          </p:cNvGrpSpPr>
          <p:nvPr/>
        </p:nvGrpSpPr>
        <p:grpSpPr bwMode="auto">
          <a:xfrm>
            <a:off x="-3222625" y="304800"/>
            <a:ext cx="11909425" cy="4724400"/>
            <a:chOff x="-2030" y="192"/>
            <a:chExt cx="7502" cy="2976"/>
          </a:xfrm>
        </p:grpSpPr>
        <p:sp>
          <p:nvSpPr>
            <p:cNvPr id="67587"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88"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67589"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grpSp>
      <p:sp>
        <p:nvSpPr>
          <p:cNvPr id="67590" name="Rectangle 6"/>
          <p:cNvSpPr>
            <a:spLocks noGrp="1" noChangeArrowheads="1"/>
          </p:cNvSpPr>
          <p:nvPr>
            <p:ph type="ctrTitle"/>
          </p:nvPr>
        </p:nvSpPr>
        <p:spPr>
          <a:xfrm>
            <a:off x="1443038" y="985838"/>
            <a:ext cx="7239000" cy="1444625"/>
          </a:xfrm>
        </p:spPr>
        <p:txBody>
          <a:bodyPr/>
          <a:lstStyle>
            <a:lvl1pPr>
              <a:defRPr sz="4000"/>
            </a:lvl1pPr>
          </a:lstStyle>
          <a:p>
            <a:pPr lvl="0"/>
            <a:r>
              <a:rPr lang="en-US" altLang="en-US" noProof="0" smtClean="0"/>
              <a:t>Click to edit Master title style</a:t>
            </a:r>
          </a:p>
        </p:txBody>
      </p:sp>
      <p:sp>
        <p:nvSpPr>
          <p:cNvPr id="6759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67592" name="Rectangle 8"/>
          <p:cNvSpPr>
            <a:spLocks noGrp="1" noChangeArrowheads="1"/>
          </p:cNvSpPr>
          <p:nvPr>
            <p:ph type="dt" sz="half" idx="2"/>
          </p:nvPr>
        </p:nvSpPr>
        <p:spPr/>
        <p:txBody>
          <a:bodyPr/>
          <a:lstStyle>
            <a:lvl1pPr>
              <a:defRPr/>
            </a:lvl1pPr>
          </a:lstStyle>
          <a:p>
            <a:endParaRPr lang="en-US" altLang="en-US"/>
          </a:p>
        </p:txBody>
      </p:sp>
      <p:sp>
        <p:nvSpPr>
          <p:cNvPr id="67593" name="Rectangle 9"/>
          <p:cNvSpPr>
            <a:spLocks noGrp="1" noChangeArrowheads="1"/>
          </p:cNvSpPr>
          <p:nvPr>
            <p:ph type="ftr" sz="quarter" idx="3"/>
          </p:nvPr>
        </p:nvSpPr>
        <p:spPr/>
        <p:txBody>
          <a:bodyPr/>
          <a:lstStyle>
            <a:lvl1pPr>
              <a:defRPr/>
            </a:lvl1pPr>
          </a:lstStyle>
          <a:p>
            <a:endParaRPr lang="en-US" altLang="en-US"/>
          </a:p>
        </p:txBody>
      </p:sp>
      <p:sp>
        <p:nvSpPr>
          <p:cNvPr id="67594" name="Rectangle 10"/>
          <p:cNvSpPr>
            <a:spLocks noGrp="1" noChangeArrowheads="1"/>
          </p:cNvSpPr>
          <p:nvPr>
            <p:ph type="sldNum" sz="quarter" idx="4"/>
          </p:nvPr>
        </p:nvSpPr>
        <p:spPr/>
        <p:txBody>
          <a:bodyPr/>
          <a:lstStyle>
            <a:lvl1pPr>
              <a:defRPr/>
            </a:lvl1pPr>
          </a:lstStyle>
          <a:p>
            <a:fld id="{9D1A294B-EE6F-4EB2-A90B-3E31B56DFC4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A4E6E9-4300-4FEE-962A-567B74944CD1}" type="slidenum">
              <a:rPr lang="en-US" altLang="en-US"/>
              <a:pPr/>
              <a:t>‹#›</a:t>
            </a:fld>
            <a:endParaRPr lang="en-US" altLang="en-US"/>
          </a:p>
        </p:txBody>
      </p:sp>
    </p:spTree>
    <p:extLst>
      <p:ext uri="{BB962C8B-B14F-4D97-AF65-F5344CB8AC3E}">
        <p14:creationId xmlns:p14="http://schemas.microsoft.com/office/powerpoint/2010/main" val="208286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42EFB2-63CF-44AC-A68C-DF78A1697AF9}" type="slidenum">
              <a:rPr lang="en-US" altLang="en-US"/>
              <a:pPr/>
              <a:t>‹#›</a:t>
            </a:fld>
            <a:endParaRPr lang="en-US" altLang="en-US"/>
          </a:p>
        </p:txBody>
      </p:sp>
    </p:spTree>
    <p:extLst>
      <p:ext uri="{BB962C8B-B14F-4D97-AF65-F5344CB8AC3E}">
        <p14:creationId xmlns:p14="http://schemas.microsoft.com/office/powerpoint/2010/main" val="143802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9C72EAB7-ACD8-4165-B6B6-752D8467FB8C}" type="slidenum">
              <a:rPr lang="en-US" altLang="en-US"/>
              <a:pPr/>
              <a:t>‹#›</a:t>
            </a:fld>
            <a:endParaRPr lang="en-US" altLang="en-US"/>
          </a:p>
        </p:txBody>
      </p:sp>
    </p:spTree>
    <p:extLst>
      <p:ext uri="{BB962C8B-B14F-4D97-AF65-F5344CB8AC3E}">
        <p14:creationId xmlns:p14="http://schemas.microsoft.com/office/powerpoint/2010/main" val="2033953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9233E48-5E55-414D-ADBB-2605AD627F10}" type="slidenum">
              <a:rPr lang="en-US" altLang="en-US"/>
              <a:pPr/>
              <a:t>‹#›</a:t>
            </a:fld>
            <a:endParaRPr lang="en-US" altLang="en-US"/>
          </a:p>
        </p:txBody>
      </p:sp>
    </p:spTree>
    <p:extLst>
      <p:ext uri="{BB962C8B-B14F-4D97-AF65-F5344CB8AC3E}">
        <p14:creationId xmlns:p14="http://schemas.microsoft.com/office/powerpoint/2010/main" val="354063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15F8B4-3BB2-4D47-B52B-FEAE86DFE215}" type="slidenum">
              <a:rPr lang="en-US" altLang="en-US"/>
              <a:pPr/>
              <a:t>‹#›</a:t>
            </a:fld>
            <a:endParaRPr lang="en-US" altLang="en-US"/>
          </a:p>
        </p:txBody>
      </p:sp>
    </p:spTree>
    <p:extLst>
      <p:ext uri="{BB962C8B-B14F-4D97-AF65-F5344CB8AC3E}">
        <p14:creationId xmlns:p14="http://schemas.microsoft.com/office/powerpoint/2010/main" val="368220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6B2941-0764-4DD6-84B0-8EC0B3FFA20F}" type="slidenum">
              <a:rPr lang="en-US" altLang="en-US"/>
              <a:pPr/>
              <a:t>‹#›</a:t>
            </a:fld>
            <a:endParaRPr lang="en-US" altLang="en-US"/>
          </a:p>
        </p:txBody>
      </p:sp>
    </p:spTree>
    <p:extLst>
      <p:ext uri="{BB962C8B-B14F-4D97-AF65-F5344CB8AC3E}">
        <p14:creationId xmlns:p14="http://schemas.microsoft.com/office/powerpoint/2010/main" val="13607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6B3857-1379-4D4A-B5B5-0CB5BDA06DDB}" type="slidenum">
              <a:rPr lang="en-US" altLang="en-US"/>
              <a:pPr/>
              <a:t>‹#›</a:t>
            </a:fld>
            <a:endParaRPr lang="en-US" altLang="en-US"/>
          </a:p>
        </p:txBody>
      </p:sp>
    </p:spTree>
    <p:extLst>
      <p:ext uri="{BB962C8B-B14F-4D97-AF65-F5344CB8AC3E}">
        <p14:creationId xmlns:p14="http://schemas.microsoft.com/office/powerpoint/2010/main" val="277652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9984D15-5D01-4B68-84B0-8B0BC2A7C0CE}" type="slidenum">
              <a:rPr lang="en-US" altLang="en-US"/>
              <a:pPr/>
              <a:t>‹#›</a:t>
            </a:fld>
            <a:endParaRPr lang="en-US" altLang="en-US"/>
          </a:p>
        </p:txBody>
      </p:sp>
    </p:spTree>
    <p:extLst>
      <p:ext uri="{BB962C8B-B14F-4D97-AF65-F5344CB8AC3E}">
        <p14:creationId xmlns:p14="http://schemas.microsoft.com/office/powerpoint/2010/main" val="17794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200B357-0703-4F02-BFBF-0EA271F901E4}" type="slidenum">
              <a:rPr lang="en-US" altLang="en-US"/>
              <a:pPr/>
              <a:t>‹#›</a:t>
            </a:fld>
            <a:endParaRPr lang="en-US" altLang="en-US"/>
          </a:p>
        </p:txBody>
      </p:sp>
    </p:spTree>
    <p:extLst>
      <p:ext uri="{BB962C8B-B14F-4D97-AF65-F5344CB8AC3E}">
        <p14:creationId xmlns:p14="http://schemas.microsoft.com/office/powerpoint/2010/main" val="120092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413595A-ACF1-41AA-B544-595BE7003A2F}" type="slidenum">
              <a:rPr lang="en-US" altLang="en-US"/>
              <a:pPr/>
              <a:t>‹#›</a:t>
            </a:fld>
            <a:endParaRPr lang="en-US" altLang="en-US"/>
          </a:p>
        </p:txBody>
      </p:sp>
    </p:spTree>
    <p:extLst>
      <p:ext uri="{BB962C8B-B14F-4D97-AF65-F5344CB8AC3E}">
        <p14:creationId xmlns:p14="http://schemas.microsoft.com/office/powerpoint/2010/main" val="360982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5359A-FBAA-427A-9A5A-F890121CFA1E}" type="slidenum">
              <a:rPr lang="en-US" altLang="en-US"/>
              <a:pPr/>
              <a:t>‹#›</a:t>
            </a:fld>
            <a:endParaRPr lang="en-US" altLang="en-US"/>
          </a:p>
        </p:txBody>
      </p:sp>
    </p:spTree>
    <p:extLst>
      <p:ext uri="{BB962C8B-B14F-4D97-AF65-F5344CB8AC3E}">
        <p14:creationId xmlns:p14="http://schemas.microsoft.com/office/powerpoint/2010/main" val="82478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B9162F5-EFC1-4CCF-9C18-1DD4976F79F9}" type="slidenum">
              <a:rPr lang="en-US" altLang="en-US"/>
              <a:pPr/>
              <a:t>‹#›</a:t>
            </a:fld>
            <a:endParaRPr lang="en-US" altLang="en-US"/>
          </a:p>
        </p:txBody>
      </p:sp>
    </p:spTree>
    <p:extLst>
      <p:ext uri="{BB962C8B-B14F-4D97-AF65-F5344CB8AC3E}">
        <p14:creationId xmlns:p14="http://schemas.microsoft.com/office/powerpoint/2010/main" val="230538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3238500" y="0"/>
            <a:ext cx="11925300" cy="3810000"/>
            <a:chOff x="-2040" y="0"/>
            <a:chExt cx="7512" cy="2400"/>
          </a:xfrm>
        </p:grpSpPr>
        <p:sp>
          <p:nvSpPr>
            <p:cNvPr id="66563"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66564"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
          <p:nvSpPr>
            <p:cNvPr id="66565"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566"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6567"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8"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66569"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66570"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318B5FC-4202-4E09-AB57-ED44EE84E8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gpBOlO-CCg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pTP4FaVJwc"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acalester.edu/psychology/whathap/UBNRP/Smell/definitions.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pPr algn="ctr"/>
            <a:r>
              <a:rPr lang="en-US" altLang="en-US"/>
              <a:t>The Sense of Smell</a:t>
            </a:r>
          </a:p>
        </p:txBody>
      </p:sp>
      <p:sp>
        <p:nvSpPr>
          <p:cNvPr id="86019" name="Rectangle 3"/>
          <p:cNvSpPr>
            <a:spLocks noGrp="1" noChangeArrowheads="1"/>
          </p:cNvSpPr>
          <p:nvPr>
            <p:ph type="subTitle" idx="1"/>
          </p:nvPr>
        </p:nvSpPr>
        <p:spPr>
          <a:xfrm>
            <a:off x="1443038" y="3427413"/>
            <a:ext cx="7239000" cy="2593975"/>
          </a:xfrm>
        </p:spPr>
        <p:txBody>
          <a:bodyPr/>
          <a:lstStyle/>
          <a:p>
            <a:pPr algn="ctr"/>
            <a:endParaRPr lang="en-US" altLang="en-US" sz="2000" dirty="0"/>
          </a:p>
          <a:p>
            <a:pPr algn="ctr"/>
            <a:endParaRPr lang="en-US" altLang="en-US" sz="2000" dirty="0"/>
          </a:p>
          <a:p>
            <a:pPr algn="ctr"/>
            <a:endParaRPr lang="en-US" altLang="en-US" sz="2000" dirty="0"/>
          </a:p>
          <a:p>
            <a:pPr algn="ctr"/>
            <a:endParaRPr lang="en-US" altLang="en-US" sz="2000" dirty="0"/>
          </a:p>
          <a:p>
            <a:pPr algn="ctr"/>
            <a:endParaRPr lang="en-US" altLang="en-US" sz="2000" dirty="0"/>
          </a:p>
          <a:p>
            <a:pPr algn="ctr"/>
            <a:endParaRPr lang="en-US" altLang="en-US" sz="2000" dirty="0"/>
          </a:p>
        </p:txBody>
      </p:sp>
      <p:pic>
        <p:nvPicPr>
          <p:cNvPr id="860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852738"/>
            <a:ext cx="3960812"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a:r>
              <a:rPr lang="en-US" altLang="en-US" sz="3200"/>
              <a:t>Transmission of smell signals to CNS</a:t>
            </a:r>
          </a:p>
        </p:txBody>
      </p:sp>
      <p:pic>
        <p:nvPicPr>
          <p:cNvPr id="107525"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2988" y="1700213"/>
            <a:ext cx="7632700" cy="4824412"/>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z="3200"/>
              <a:t>Olfactory thresholds and discrimination</a:t>
            </a:r>
          </a:p>
        </p:txBody>
      </p:sp>
      <p:graphicFrame>
        <p:nvGraphicFramePr>
          <p:cNvPr id="104504" name="Group 56"/>
          <p:cNvGraphicFramePr>
            <a:graphicFrameLocks noGrp="1"/>
          </p:cNvGraphicFramePr>
          <p:nvPr>
            <p:ph idx="1"/>
          </p:nvPr>
        </p:nvGraphicFramePr>
        <p:xfrm>
          <a:off x="4572000" y="2133600"/>
          <a:ext cx="4217988" cy="4097339"/>
        </p:xfrm>
        <a:graphic>
          <a:graphicData uri="http://schemas.openxmlformats.org/drawingml/2006/table">
            <a:tbl>
              <a:tblPr/>
              <a:tblGrid>
                <a:gridCol w="2109788"/>
                <a:gridCol w="2108200"/>
              </a:tblGrid>
              <a:tr h="83502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1" i="0" u="none" strike="noStrike" cap="none" normalizeH="0" baseline="0" smtClean="0">
                          <a:ln>
                            <a:noFill/>
                          </a:ln>
                          <a:solidFill>
                            <a:schemeClr val="tx1"/>
                          </a:solidFill>
                          <a:effectLst/>
                          <a:latin typeface="Verdana" pitchFamily="34" charset="0"/>
                        </a:rPr>
                        <a:t>Substance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1" i="0" u="none" strike="noStrike" cap="none" normalizeH="0" baseline="0" smtClean="0">
                          <a:ln>
                            <a:noFill/>
                          </a:ln>
                          <a:solidFill>
                            <a:schemeClr val="tx1"/>
                          </a:solidFill>
                          <a:effectLst/>
                          <a:latin typeface="Verdana" pitchFamily="34" charset="0"/>
                        </a:rPr>
                        <a:t>mg/L of 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Ethyl ether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5.83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Chloroform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3.30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Pyridine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Oil of peppermint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Iodoform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Butyric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0.009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Propyl mercaptan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0.006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Artificial musk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0.00004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Methyl mercaptan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1600" b="0" i="0" u="none" strike="noStrike" cap="none" normalizeH="0" baseline="0" smtClean="0">
                          <a:ln>
                            <a:noFill/>
                          </a:ln>
                          <a:solidFill>
                            <a:schemeClr val="tx1"/>
                          </a:solidFill>
                          <a:effectLst/>
                          <a:latin typeface="Verdana" pitchFamily="34" charset="0"/>
                        </a:rPr>
                        <a:t>0.0000004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99" name="Text Box 51"/>
          <p:cNvSpPr txBox="1">
            <a:spLocks noChangeArrowheads="1"/>
          </p:cNvSpPr>
          <p:nvPr/>
        </p:nvSpPr>
        <p:spPr bwMode="auto">
          <a:xfrm>
            <a:off x="755650" y="1773238"/>
            <a:ext cx="3455988" cy="49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Olfactory receptors respond only to substances in contact with olfactory epithelium and need to be dissolved in mucus</a:t>
            </a:r>
          </a:p>
          <a:p>
            <a:pPr>
              <a:spcBef>
                <a:spcPct val="50000"/>
              </a:spcBef>
            </a:pPr>
            <a:r>
              <a:rPr lang="en-US" altLang="en-US"/>
              <a:t>Methyl marcaptan one of the substances in garlic can be smelled at very low concentration showing the remarkable sensitivity of olfactory receptors</a:t>
            </a:r>
          </a:p>
          <a:p>
            <a:pPr>
              <a:spcBef>
                <a:spcPct val="50000"/>
              </a:spcBef>
            </a:pPr>
            <a:r>
              <a:rPr lang="en-US" altLang="en-US"/>
              <a:t>Humans can recognize more than 10.000 different odors</a:t>
            </a:r>
          </a:p>
          <a:p>
            <a:pPr>
              <a:spcBef>
                <a:spcPct val="50000"/>
              </a:spcBef>
            </a:pPr>
            <a:r>
              <a:rPr lang="en-US" altLang="en-US"/>
              <a:t>However determination of intensity of odor is poor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a:r>
              <a:rPr lang="en-US" altLang="en-US"/>
              <a:t>Vomeronasal Organ </a:t>
            </a:r>
          </a:p>
        </p:txBody>
      </p:sp>
      <p:pic>
        <p:nvPicPr>
          <p:cNvPr id="10547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211638" y="2060575"/>
            <a:ext cx="4613275" cy="3348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8" name="Text Box 6"/>
          <p:cNvSpPr txBox="1">
            <a:spLocks noChangeArrowheads="1"/>
          </p:cNvSpPr>
          <p:nvPr/>
        </p:nvSpPr>
        <p:spPr bwMode="auto">
          <a:xfrm>
            <a:off x="611188" y="2349500"/>
            <a:ext cx="3455987"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Organ is not well developed in humans very well developed in rodents</a:t>
            </a:r>
          </a:p>
          <a:p>
            <a:pPr>
              <a:spcBef>
                <a:spcPct val="50000"/>
              </a:spcBef>
            </a:pPr>
            <a:r>
              <a:rPr lang="en-US" altLang="en-US"/>
              <a:t>This organ is concerned with perception of odors that act as pheromones</a:t>
            </a:r>
          </a:p>
          <a:p>
            <a:pPr>
              <a:spcBef>
                <a:spcPct val="50000"/>
              </a:spcBef>
            </a:pPr>
            <a:r>
              <a:rPr lang="en-US" altLang="en-US"/>
              <a:t>There is evidence of pheromones in humans and a close relationship between smell and sexual function</a:t>
            </a:r>
          </a:p>
          <a:p>
            <a:pPr>
              <a:spcBef>
                <a:spcPct val="50000"/>
              </a:spcBef>
            </a:pP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a:r>
              <a:rPr lang="en-US" altLang="en-US" sz="3200"/>
              <a:t/>
            </a:r>
            <a:br>
              <a:rPr lang="en-US" altLang="en-US" sz="3200"/>
            </a:br>
            <a:r>
              <a:rPr lang="en-US" altLang="en-US" sz="3200"/>
              <a:t>Role of Pain Fibers in the Nose</a:t>
            </a:r>
          </a:p>
        </p:txBody>
      </p:sp>
      <p:pic>
        <p:nvPicPr>
          <p:cNvPr id="1126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32138" y="1773238"/>
            <a:ext cx="5818187" cy="4364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46" name="Text Box 6"/>
          <p:cNvSpPr txBox="1">
            <a:spLocks noChangeArrowheads="1"/>
          </p:cNvSpPr>
          <p:nvPr/>
        </p:nvSpPr>
        <p:spPr bwMode="auto">
          <a:xfrm>
            <a:off x="827088" y="2060575"/>
            <a:ext cx="22320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Many trigeminal pain fibers are found in olfactory membrane</a:t>
            </a:r>
          </a:p>
          <a:p>
            <a:pPr>
              <a:spcBef>
                <a:spcPct val="50000"/>
              </a:spcBef>
            </a:pPr>
            <a:r>
              <a:rPr lang="en-US" altLang="en-US"/>
              <a:t>They are stimulated by irritating substances</a:t>
            </a:r>
          </a:p>
          <a:p>
            <a:pPr>
              <a:spcBef>
                <a:spcPct val="50000"/>
              </a:spcBef>
            </a:pPr>
            <a:r>
              <a:rPr lang="en-US" altLang="en-US"/>
              <a:t>Are responsible for initiating sneezing, lacrimation and other reflex responses.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a:r>
              <a:rPr lang="en-US" altLang="en-US"/>
              <a:t>Abnormalities</a:t>
            </a:r>
          </a:p>
        </p:txBody>
      </p:sp>
      <p:sp>
        <p:nvSpPr>
          <p:cNvPr id="114691" name="Rectangle 3"/>
          <p:cNvSpPr>
            <a:spLocks noGrp="1" noChangeArrowheads="1"/>
          </p:cNvSpPr>
          <p:nvPr>
            <p:ph type="body" sz="half" idx="1"/>
          </p:nvPr>
        </p:nvSpPr>
        <p:spPr>
          <a:xfrm>
            <a:off x="900113" y="1773238"/>
            <a:ext cx="3579812" cy="4114800"/>
          </a:xfrm>
        </p:spPr>
        <p:txBody>
          <a:bodyPr/>
          <a:lstStyle/>
          <a:p>
            <a:pPr>
              <a:lnSpc>
                <a:spcPct val="90000"/>
              </a:lnSpc>
            </a:pPr>
            <a:r>
              <a:rPr lang="en-US" altLang="en-US" sz="2000"/>
              <a:t>Anosmia – absence of sense of smell</a:t>
            </a:r>
          </a:p>
          <a:p>
            <a:pPr>
              <a:lnSpc>
                <a:spcPct val="90000"/>
              </a:lnSpc>
            </a:pPr>
            <a:endParaRPr lang="en-US" altLang="en-US" sz="2000"/>
          </a:p>
          <a:p>
            <a:pPr>
              <a:lnSpc>
                <a:spcPct val="90000"/>
              </a:lnSpc>
            </a:pPr>
            <a:r>
              <a:rPr lang="en-US" altLang="en-US" sz="2000"/>
              <a:t>Hyposmia – diminished olfactory sensitivity</a:t>
            </a:r>
          </a:p>
          <a:p>
            <a:pPr>
              <a:lnSpc>
                <a:spcPct val="90000"/>
              </a:lnSpc>
            </a:pPr>
            <a:endParaRPr lang="en-US" altLang="en-US" sz="2000"/>
          </a:p>
          <a:p>
            <a:pPr>
              <a:lnSpc>
                <a:spcPct val="90000"/>
              </a:lnSpc>
            </a:pPr>
            <a:r>
              <a:rPr lang="en-US" altLang="en-US" sz="2000"/>
              <a:t>Dysosmia – distorted sense of smell</a:t>
            </a:r>
          </a:p>
          <a:p>
            <a:pPr>
              <a:lnSpc>
                <a:spcPct val="90000"/>
              </a:lnSpc>
            </a:pPr>
            <a:endParaRPr lang="en-US" altLang="en-US" sz="2000"/>
          </a:p>
          <a:p>
            <a:pPr>
              <a:lnSpc>
                <a:spcPct val="90000"/>
              </a:lnSpc>
            </a:pPr>
            <a:r>
              <a:rPr lang="en-US" altLang="en-US" sz="2000"/>
              <a:t>More than 75% of humans over the age of 80 have an impaired ability to identify smells</a:t>
            </a:r>
          </a:p>
        </p:txBody>
      </p:sp>
      <p:pic>
        <p:nvPicPr>
          <p:cNvPr id="11469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1628775"/>
            <a:ext cx="4427537" cy="4968875"/>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r>
              <a:rPr lang="en-US" altLang="en-US"/>
              <a:t>Summary </a:t>
            </a:r>
          </a:p>
        </p:txBody>
      </p:sp>
      <p:pic>
        <p:nvPicPr>
          <p:cNvPr id="110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0013" y="1827213"/>
            <a:ext cx="7378700" cy="415131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a:r>
              <a:rPr lang="en-US" altLang="en-US"/>
              <a:t>Bibliography</a:t>
            </a:r>
          </a:p>
        </p:txBody>
      </p:sp>
      <p:sp>
        <p:nvSpPr>
          <p:cNvPr id="98307" name="Rectangle 3"/>
          <p:cNvSpPr>
            <a:spLocks noGrp="1" noChangeArrowheads="1"/>
          </p:cNvSpPr>
          <p:nvPr>
            <p:ph type="body" idx="1"/>
          </p:nvPr>
        </p:nvSpPr>
        <p:spPr/>
        <p:txBody>
          <a:bodyPr/>
          <a:lstStyle/>
          <a:p>
            <a:pPr>
              <a:lnSpc>
                <a:spcPct val="80000"/>
              </a:lnSpc>
            </a:pPr>
            <a:r>
              <a:rPr lang="pt-PT" altLang="en-US" sz="2500"/>
              <a:t>Guyton and Hall, Medical physiology,10th edition</a:t>
            </a:r>
          </a:p>
          <a:p>
            <a:pPr>
              <a:lnSpc>
                <a:spcPct val="80000"/>
              </a:lnSpc>
            </a:pPr>
            <a:endParaRPr lang="pt-PT" altLang="en-US" sz="2500"/>
          </a:p>
          <a:p>
            <a:pPr>
              <a:lnSpc>
                <a:spcPct val="80000"/>
              </a:lnSpc>
            </a:pPr>
            <a:r>
              <a:rPr lang="pt-PT" altLang="en-US" sz="2500"/>
              <a:t>Elsevier Ltd. Boron &amp; Boulpaep: Medical Physiology, updated edition</a:t>
            </a:r>
          </a:p>
          <a:p>
            <a:pPr>
              <a:lnSpc>
                <a:spcPct val="80000"/>
              </a:lnSpc>
            </a:pPr>
            <a:endParaRPr lang="pt-PT" altLang="en-US" sz="2500"/>
          </a:p>
          <a:p>
            <a:pPr>
              <a:lnSpc>
                <a:spcPct val="80000"/>
              </a:lnSpc>
            </a:pPr>
            <a:r>
              <a:rPr lang="pt-PT" altLang="en-US" sz="2500"/>
              <a:t>William F.Ganong, Review of Medical Physiology, 22nd edition</a:t>
            </a:r>
          </a:p>
          <a:p>
            <a:pPr>
              <a:lnSpc>
                <a:spcPct val="80000"/>
              </a:lnSpc>
            </a:pPr>
            <a:endParaRPr lang="pt-PT" altLang="en-US" sz="2500"/>
          </a:p>
          <a:p>
            <a:pPr>
              <a:lnSpc>
                <a:spcPct val="80000"/>
              </a:lnSpc>
            </a:pPr>
            <a:r>
              <a:rPr lang="pt-PT" altLang="en-US" sz="2500"/>
              <a:t>Ward, Clarke &amp; Linden,Physiology at a glance</a:t>
            </a:r>
          </a:p>
          <a:p>
            <a:pPr>
              <a:lnSpc>
                <a:spcPct val="80000"/>
              </a:lnSpc>
            </a:pPr>
            <a:endParaRPr lang="en-US" altLang="en-US" sz="25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altLang="en-US"/>
              <a:t>Olfactory Mucous Membrane</a:t>
            </a:r>
          </a:p>
        </p:txBody>
      </p:sp>
      <p:sp>
        <p:nvSpPr>
          <p:cNvPr id="87046" name="Text Box 6"/>
          <p:cNvSpPr txBox="1">
            <a:spLocks noChangeArrowheads="1"/>
          </p:cNvSpPr>
          <p:nvPr/>
        </p:nvSpPr>
        <p:spPr bwMode="auto">
          <a:xfrm>
            <a:off x="323850" y="1916113"/>
            <a:ext cx="4608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87047" name="Text Box 7"/>
          <p:cNvSpPr txBox="1">
            <a:spLocks noChangeArrowheads="1"/>
          </p:cNvSpPr>
          <p:nvPr/>
        </p:nvSpPr>
        <p:spPr bwMode="auto">
          <a:xfrm>
            <a:off x="827088" y="2420938"/>
            <a:ext cx="3600450"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-Olfactory receptor cells </a:t>
            </a:r>
          </a:p>
          <a:p>
            <a:pPr>
              <a:spcBef>
                <a:spcPct val="50000"/>
              </a:spcBef>
            </a:pPr>
            <a:r>
              <a:rPr lang="en-US" altLang="en-US" dirty="0"/>
              <a:t>-Area of 5cm</a:t>
            </a:r>
            <a:r>
              <a:rPr lang="en-US" altLang="en-US" baseline="30000" dirty="0"/>
              <a:t>2</a:t>
            </a:r>
            <a:r>
              <a:rPr lang="en-US" altLang="en-US" dirty="0"/>
              <a:t> in roof of nasal cavity near the septum</a:t>
            </a:r>
          </a:p>
          <a:p>
            <a:pPr>
              <a:spcBef>
                <a:spcPct val="50000"/>
              </a:spcBef>
            </a:pPr>
            <a:r>
              <a:rPr lang="en-US" altLang="en-US" dirty="0"/>
              <a:t>-10 to 20 million receptor cells</a:t>
            </a:r>
          </a:p>
          <a:p>
            <a:pPr>
              <a:spcBef>
                <a:spcPct val="50000"/>
              </a:spcBef>
            </a:pPr>
            <a:r>
              <a:rPr lang="en-US" altLang="en-US" dirty="0"/>
              <a:t>-Each olfactory receptor is a neuron</a:t>
            </a:r>
          </a:p>
          <a:p>
            <a:pPr>
              <a:spcBef>
                <a:spcPct val="50000"/>
              </a:spcBef>
            </a:pPr>
            <a:r>
              <a:rPr lang="en-US" altLang="en-US" dirty="0"/>
              <a:t>-Olfactory mucous membrane is the place in body where NS is closest to external world</a:t>
            </a:r>
          </a:p>
          <a:p>
            <a:pPr>
              <a:spcBef>
                <a:spcPct val="50000"/>
              </a:spcBef>
            </a:pPr>
            <a:r>
              <a:rPr lang="en-US" altLang="en-US" dirty="0" smtClean="0">
                <a:hlinkClick r:id="rId2"/>
              </a:rPr>
              <a:t>                            (video)</a:t>
            </a:r>
            <a:endParaRPr lang="en-US" altLang="en-US" dirty="0"/>
          </a:p>
        </p:txBody>
      </p:sp>
      <p:sp>
        <p:nvSpPr>
          <p:cNvPr id="87048" name="Text Box 8"/>
          <p:cNvSpPr txBox="1">
            <a:spLocks noChangeArrowheads="1"/>
          </p:cNvSpPr>
          <p:nvPr/>
        </p:nvSpPr>
        <p:spPr bwMode="auto">
          <a:xfrm>
            <a:off x="5076825" y="5229225"/>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87050"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56100" y="1773238"/>
            <a:ext cx="4787900" cy="4392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en-US" altLang="en-US" sz="3200"/>
              <a:t>Composition of Olfactory epithelium</a:t>
            </a:r>
          </a:p>
        </p:txBody>
      </p:sp>
      <p:pic>
        <p:nvPicPr>
          <p:cNvPr id="8807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43438" y="1773238"/>
            <a:ext cx="4189412" cy="4751387"/>
          </a:xfrm>
        </p:spPr>
      </p:pic>
      <p:sp>
        <p:nvSpPr>
          <p:cNvPr id="88072" name="Text Box 8"/>
          <p:cNvSpPr txBox="1">
            <a:spLocks noChangeArrowheads="1"/>
          </p:cNvSpPr>
          <p:nvPr/>
        </p:nvSpPr>
        <p:spPr bwMode="auto">
          <a:xfrm>
            <a:off x="900113" y="1557338"/>
            <a:ext cx="3743325"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-Each neuron has a thick dendrite with an expanded end called olfactory rod</a:t>
            </a:r>
          </a:p>
          <a:p>
            <a:pPr>
              <a:spcBef>
                <a:spcPct val="50000"/>
              </a:spcBef>
            </a:pPr>
            <a:r>
              <a:rPr lang="en-US" altLang="en-US"/>
              <a:t>-From rods cilia project to the mucous surface</a:t>
            </a:r>
          </a:p>
          <a:p>
            <a:pPr>
              <a:spcBef>
                <a:spcPct val="50000"/>
              </a:spcBef>
            </a:pPr>
            <a:r>
              <a:rPr lang="en-US" altLang="en-US"/>
              <a:t>-Each receptor neuron has 10-20 cilia</a:t>
            </a:r>
          </a:p>
          <a:p>
            <a:pPr>
              <a:spcBef>
                <a:spcPct val="50000"/>
              </a:spcBef>
            </a:pPr>
            <a:r>
              <a:rPr lang="en-US" altLang="en-US"/>
              <a:t>-Axons of olfactory receptor neurons pierce cribriform plate of ethmoid bone and enter olfactory bulbs</a:t>
            </a:r>
          </a:p>
          <a:p>
            <a:pPr>
              <a:spcBef>
                <a:spcPct val="50000"/>
              </a:spcBef>
            </a:pPr>
            <a:r>
              <a:rPr lang="en-US" altLang="en-US"/>
              <a:t>-Olfactory neurons have half-time of few weeks.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r>
              <a:rPr lang="en-US" altLang="en-US"/>
              <a:t>Mucus producing Glands</a:t>
            </a:r>
          </a:p>
        </p:txBody>
      </p:sp>
      <p:pic>
        <p:nvPicPr>
          <p:cNvPr id="8909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79838" y="1916113"/>
            <a:ext cx="4902200" cy="433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4" name="Text Box 6"/>
          <p:cNvSpPr txBox="1">
            <a:spLocks noChangeArrowheads="1"/>
          </p:cNvSpPr>
          <p:nvPr/>
        </p:nvSpPr>
        <p:spPr bwMode="auto">
          <a:xfrm>
            <a:off x="1116013" y="2133600"/>
            <a:ext cx="2303462"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-Olfactory mucous membrane is constantly covered by mucus</a:t>
            </a:r>
          </a:p>
          <a:p>
            <a:pPr>
              <a:spcBef>
                <a:spcPct val="50000"/>
              </a:spcBef>
            </a:pPr>
            <a:r>
              <a:rPr lang="en-US" altLang="en-US"/>
              <a:t>-Mucus is produced by Bowman’s glands, placed just under the basal lamina of the menbrane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en-US" altLang="en-US"/>
              <a:t>Olfactory Bulbs</a:t>
            </a:r>
          </a:p>
        </p:txBody>
      </p:sp>
      <p:pic>
        <p:nvPicPr>
          <p:cNvPr id="9011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1700213"/>
            <a:ext cx="5146675" cy="5157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20" name="Text Box 8"/>
          <p:cNvSpPr txBox="1">
            <a:spLocks noChangeArrowheads="1"/>
          </p:cNvSpPr>
          <p:nvPr/>
        </p:nvSpPr>
        <p:spPr bwMode="auto">
          <a:xfrm>
            <a:off x="323850" y="2420938"/>
            <a:ext cx="3311525" cy="38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-Axons of receptors contact the primary dendrites of mitral cells and tufted cells.</a:t>
            </a:r>
          </a:p>
          <a:p>
            <a:pPr>
              <a:spcBef>
                <a:spcPct val="50000"/>
              </a:spcBef>
            </a:pPr>
            <a:r>
              <a:rPr lang="en-US" altLang="en-US" dirty="0"/>
              <a:t>-Forming complex globular synapses called olfactory glomeruli.</a:t>
            </a:r>
          </a:p>
          <a:p>
            <a:pPr>
              <a:spcBef>
                <a:spcPct val="50000"/>
              </a:spcBef>
            </a:pPr>
            <a:r>
              <a:rPr lang="en-US" altLang="en-US" dirty="0"/>
              <a:t>-</a:t>
            </a:r>
            <a:r>
              <a:rPr lang="en-US" altLang="en-US" dirty="0" err="1"/>
              <a:t>Periglomerular</a:t>
            </a:r>
            <a:r>
              <a:rPr lang="en-US" altLang="en-US" dirty="0"/>
              <a:t> cells are inhibitory neurons connecting one glomerulus to another</a:t>
            </a:r>
          </a:p>
          <a:p>
            <a:pPr>
              <a:spcBef>
                <a:spcPct val="50000"/>
              </a:spcBef>
            </a:pPr>
            <a:r>
              <a:rPr lang="en-US" altLang="en-US" dirty="0" smtClean="0">
                <a:hlinkClick r:id="rId3"/>
              </a:rPr>
              <a:t>                  (video)</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a:r>
              <a:rPr lang="en-US" altLang="en-US"/>
              <a:t>Olfactory Bulbs</a:t>
            </a:r>
          </a:p>
        </p:txBody>
      </p:sp>
      <p:pic>
        <p:nvPicPr>
          <p:cNvPr id="9113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59113" y="1773238"/>
            <a:ext cx="5794375" cy="4319587"/>
          </a:xfrm>
        </p:spPr>
      </p:pic>
      <p:sp>
        <p:nvSpPr>
          <p:cNvPr id="91140" name="Text Box 4"/>
          <p:cNvSpPr txBox="1">
            <a:spLocks noChangeArrowheads="1"/>
          </p:cNvSpPr>
          <p:nvPr/>
        </p:nvSpPr>
        <p:spPr bwMode="auto">
          <a:xfrm>
            <a:off x="684213" y="1844675"/>
            <a:ext cx="2303462" cy="462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-Granule cells have no axons and make reciprocal synapses with lateral dendrites of tufted and mitral cells</a:t>
            </a:r>
          </a:p>
          <a:p>
            <a:pPr>
              <a:spcBef>
                <a:spcPct val="50000"/>
              </a:spcBef>
            </a:pPr>
            <a:r>
              <a:rPr lang="en-US" altLang="en-US"/>
              <a:t>-Mitral and Tufted – excite granule releasing glutamate and granule cell in turn inhibits both by releasing GABA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n-US" altLang="en-US"/>
              <a:t>Stimulation of Olfactory cells</a:t>
            </a:r>
          </a:p>
        </p:txBody>
      </p:sp>
      <p:pic>
        <p:nvPicPr>
          <p:cNvPr id="9216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1557338"/>
            <a:ext cx="8424863" cy="53006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a:r>
              <a:rPr lang="en-US" altLang="en-US"/>
              <a:t>Stimulation of Olfactory cells</a:t>
            </a:r>
          </a:p>
        </p:txBody>
      </p:sp>
      <p:pic>
        <p:nvPicPr>
          <p:cNvPr id="1085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11638" y="1628775"/>
            <a:ext cx="4652962" cy="5084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50" name="Text Box 6"/>
          <p:cNvSpPr txBox="1">
            <a:spLocks noChangeArrowheads="1"/>
          </p:cNvSpPr>
          <p:nvPr/>
        </p:nvSpPr>
        <p:spPr bwMode="auto">
          <a:xfrm>
            <a:off x="827088" y="1773238"/>
            <a:ext cx="32400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500"/>
          </a:p>
        </p:txBody>
      </p:sp>
      <p:sp>
        <p:nvSpPr>
          <p:cNvPr id="108551" name="Text Box 7"/>
          <p:cNvSpPr txBox="1">
            <a:spLocks noChangeArrowheads="1"/>
          </p:cNvSpPr>
          <p:nvPr/>
        </p:nvSpPr>
        <p:spPr bwMode="auto">
          <a:xfrm>
            <a:off x="611188" y="1773238"/>
            <a:ext cx="3455987"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hlinkClick r:id="rId3"/>
              </a:rPr>
              <a:t>G-protein</a:t>
            </a:r>
            <a:r>
              <a:rPr lang="en-GB" altLang="en-US" sz="1600"/>
              <a:t> is stimulated -triggers activation of </a:t>
            </a:r>
            <a:r>
              <a:rPr lang="en-GB" altLang="en-US" sz="1600" u="sng"/>
              <a:t>Adenyl cyclase</a:t>
            </a:r>
            <a:r>
              <a:rPr lang="en-GB" altLang="en-US" sz="1600"/>
              <a:t> (enzyme speeds up the conversion of ATP to cAMP – </a:t>
            </a:r>
            <a:r>
              <a:rPr lang="en-GB" altLang="en-US" sz="1600" u="sng"/>
              <a:t>cAMP</a:t>
            </a:r>
            <a:r>
              <a:rPr lang="en-GB" altLang="en-US" sz="1600"/>
              <a:t> then binds to action channels in membrane of cilia- this causes channels to open and Ca ions to enter cilia – influx of Ca ions activates Cl channels to open and Cl leaves. Membrane becomes depolarized and AP is created. The action potential travels down the axon of olfactory receptor cell eventually meets with the other axons and forms the olfactory nerve (CN I)</a:t>
            </a:r>
            <a:endParaRPr lang="en-US" alt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a:r>
              <a:rPr lang="en-US" altLang="en-US"/>
              <a:t>Stimulation of olfactory cells</a:t>
            </a:r>
          </a:p>
        </p:txBody>
      </p:sp>
      <p:pic>
        <p:nvPicPr>
          <p:cNvPr id="11981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2349500"/>
            <a:ext cx="7632700" cy="3635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Eclipse</Template>
  <TotalTime>392</TotalTime>
  <Words>566</Words>
  <Application>Microsoft Office PowerPoint</Application>
  <PresentationFormat>On-screen Show (4:3)</PresentationFormat>
  <Paragraphs>84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Eclipse</vt:lpstr>
      <vt:lpstr>The Sense of Smell</vt:lpstr>
      <vt:lpstr>Olfactory Mucous Membrane</vt:lpstr>
      <vt:lpstr>Composition of Olfactory epithelium</vt:lpstr>
      <vt:lpstr>Mucus producing Glands</vt:lpstr>
      <vt:lpstr>Olfactory Bulbs</vt:lpstr>
      <vt:lpstr>Olfactory Bulbs</vt:lpstr>
      <vt:lpstr>Stimulation of Olfactory cells</vt:lpstr>
      <vt:lpstr>Stimulation of Olfactory cells</vt:lpstr>
      <vt:lpstr>Stimulation of olfactory cells</vt:lpstr>
      <vt:lpstr>Transmission of smell signals to CNS</vt:lpstr>
      <vt:lpstr>Olfactory thresholds and discrimination</vt:lpstr>
      <vt:lpstr>Vomeronasal Organ </vt:lpstr>
      <vt:lpstr> Role of Pain Fibers in the Nose</vt:lpstr>
      <vt:lpstr>Abnormalities</vt:lpstr>
      <vt:lpstr>Summary </vt:lpstr>
      <vt:lpstr>Bibliography</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Sense of Smell</dc:title>
  <dc:creator>Gonçalo</dc:creator>
  <cp:lastModifiedBy>teacher</cp:lastModifiedBy>
  <cp:revision>14</cp:revision>
  <cp:lastPrinted>1601-01-01T00:00:00Z</cp:lastPrinted>
  <dcterms:created xsi:type="dcterms:W3CDTF">2007-05-21T20:39:12Z</dcterms:created>
  <dcterms:modified xsi:type="dcterms:W3CDTF">2015-02-04T16:50:45Z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